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309" r:id="rId3"/>
    <p:sldId id="259" r:id="rId4"/>
    <p:sldId id="260" r:id="rId5"/>
    <p:sldId id="281" r:id="rId6"/>
    <p:sldId id="280" r:id="rId7"/>
    <p:sldId id="310" r:id="rId8"/>
    <p:sldId id="262" r:id="rId9"/>
    <p:sldId id="287" r:id="rId10"/>
    <p:sldId id="312" r:id="rId11"/>
    <p:sldId id="311" r:id="rId12"/>
    <p:sldId id="313" r:id="rId13"/>
    <p:sldId id="334" r:id="rId14"/>
    <p:sldId id="333" r:id="rId15"/>
    <p:sldId id="270" r:id="rId16"/>
    <p:sldId id="326" r:id="rId17"/>
    <p:sldId id="282" r:id="rId18"/>
    <p:sldId id="317" r:id="rId19"/>
    <p:sldId id="318" r:id="rId20"/>
    <p:sldId id="319" r:id="rId21"/>
    <p:sldId id="320" r:id="rId22"/>
    <p:sldId id="321" r:id="rId23"/>
    <p:sldId id="322" r:id="rId24"/>
    <p:sldId id="325" r:id="rId25"/>
    <p:sldId id="324" r:id="rId26"/>
    <p:sldId id="323" r:id="rId27"/>
    <p:sldId id="330" r:id="rId28"/>
    <p:sldId id="329" r:id="rId29"/>
    <p:sldId id="335" r:id="rId30"/>
    <p:sldId id="331" r:id="rId31"/>
    <p:sldId id="332" r:id="rId32"/>
  </p:sldIdLst>
  <p:sldSz cx="9144000" cy="5143500" type="screen16x9"/>
  <p:notesSz cx="6858000" cy="9144000"/>
  <p:embeddedFontLst>
    <p:embeddedFont>
      <p:font typeface="Assistant" pitchFamily="2" charset="-79"/>
      <p:regular r:id="rId34"/>
      <p:bold r:id="rId35"/>
    </p:embeddedFont>
    <p:embeddedFont>
      <p:font typeface="Lexend Deca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CE0570-FD5C-468C-970D-D7E4EBD11CD4}">
  <a:tblStyle styleId="{B1CE0570-FD5C-468C-970D-D7E4EBD11C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2" autoAdjust="0"/>
    <p:restoredTop sz="94675"/>
  </p:normalViewPr>
  <p:slideViewPr>
    <p:cSldViewPr snapToGrid="0">
      <p:cViewPr varScale="1">
        <p:scale>
          <a:sx n="74" d="100"/>
          <a:sy n="74" d="100"/>
        </p:scale>
        <p:origin x="8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>
          <a:extLst>
            <a:ext uri="{FF2B5EF4-FFF2-40B4-BE49-F238E27FC236}">
              <a16:creationId xmlns:a16="http://schemas.microsoft.com/office/drawing/2014/main" id="{44DD56BF-DBB1-DF3B-C56A-9BA5E997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>
            <a:extLst>
              <a:ext uri="{FF2B5EF4-FFF2-40B4-BE49-F238E27FC236}">
                <a16:creationId xmlns:a16="http://schemas.microsoft.com/office/drawing/2014/main" id="{634567DE-6205-374B-A06E-7F9EA40B2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>
            <a:extLst>
              <a:ext uri="{FF2B5EF4-FFF2-40B4-BE49-F238E27FC236}">
                <a16:creationId xmlns:a16="http://schemas.microsoft.com/office/drawing/2014/main" id="{280B1126-31E3-61B7-9630-9E1C6778F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44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DA09E62C-CE01-CE6F-1237-E11D213AF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F1286D70-352B-3695-B3ED-3E59C14EE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E1AB67A3-BE0A-FB25-E59C-F5C4F50C13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56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E8DE5D6E-F813-B982-C1E6-AF363F714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757D4140-D15D-1693-D9DF-BC6DF5E99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24CDBFCE-7C3B-EF92-5BCF-8E1CEC0DB3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048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8AF715ED-1330-AA65-7B9B-3A100BF1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2EABB2DA-B8A8-AA9A-CAF7-3463F15D03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E526807B-0BE1-7C36-7F03-27385FC4F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79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ABE5A8BB-1C8C-1C4F-C4C1-042B8FB2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EF15F811-7480-B497-5CD6-5B5A2C4F02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DE15A381-E69D-E287-9E19-0080EBC33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486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1456C6D4-25F6-5B83-2083-B5A546A98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8408DB77-997E-579E-15D4-B836F86B8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8CFE92D8-41F6-8C5B-141F-DC32B5AD2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373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929BA4BD-7DD0-E4FB-CE63-F5B50471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CD2D99B0-61EE-858B-FC7C-D14264B423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A7829387-23F3-0744-F892-57537F2F7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84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0B35C9C5-9A3D-0FAB-6ADA-5F2141D17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F4026D6F-D84A-05F0-8A03-25D5B867C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2F1AC521-4051-DAD2-1737-10C44B021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35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5496bd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5496bd4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0DAE91E2-FF1D-D431-47F0-1DBFD5D49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D622E955-0230-5010-B2A3-FC873798C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6FD42C0E-1954-D74F-150C-FB808BCC7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360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9264A9A0-ED14-9F22-DFF5-F64ECFFB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F93BB4CB-12AC-A6F7-6F19-286D50439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6C3B38FB-9D04-6FBA-7DF0-71F6BD12A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616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>
          <a:extLst>
            <a:ext uri="{FF2B5EF4-FFF2-40B4-BE49-F238E27FC236}">
              <a16:creationId xmlns:a16="http://schemas.microsoft.com/office/drawing/2014/main" id="{F7F9BC24-A28E-1628-064B-404ED109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>
            <a:extLst>
              <a:ext uri="{FF2B5EF4-FFF2-40B4-BE49-F238E27FC236}">
                <a16:creationId xmlns:a16="http://schemas.microsoft.com/office/drawing/2014/main" id="{0527FFCA-C89E-29EE-D0DF-A0490E3C77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>
            <a:extLst>
              <a:ext uri="{FF2B5EF4-FFF2-40B4-BE49-F238E27FC236}">
                <a16:creationId xmlns:a16="http://schemas.microsoft.com/office/drawing/2014/main" id="{B34C74E3-085C-6FFB-2AF1-6844867134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08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>
          <a:extLst>
            <a:ext uri="{FF2B5EF4-FFF2-40B4-BE49-F238E27FC236}">
              <a16:creationId xmlns:a16="http://schemas.microsoft.com/office/drawing/2014/main" id="{A276BA6B-EF41-DF28-D2F3-EEEFFD36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>
            <a:extLst>
              <a:ext uri="{FF2B5EF4-FFF2-40B4-BE49-F238E27FC236}">
                <a16:creationId xmlns:a16="http://schemas.microsoft.com/office/drawing/2014/main" id="{9ED75A90-4468-34ED-0C1A-D5251FF53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>
            <a:extLst>
              <a:ext uri="{FF2B5EF4-FFF2-40B4-BE49-F238E27FC236}">
                <a16:creationId xmlns:a16="http://schemas.microsoft.com/office/drawing/2014/main" id="{61260E33-FB21-1DAC-F158-712F14D61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205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30F50904-D84D-0323-044D-25C4CA80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5496bd49_0_75:notes">
            <a:extLst>
              <a:ext uri="{FF2B5EF4-FFF2-40B4-BE49-F238E27FC236}">
                <a16:creationId xmlns:a16="http://schemas.microsoft.com/office/drawing/2014/main" id="{7FAA78C7-BACE-191E-DF29-8FC2755B3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5496bd49_0_75:notes">
            <a:extLst>
              <a:ext uri="{FF2B5EF4-FFF2-40B4-BE49-F238E27FC236}">
                <a16:creationId xmlns:a16="http://schemas.microsoft.com/office/drawing/2014/main" id="{0496BF7A-DEFD-21F3-92D2-6C5194BCC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Hena </a:t>
            </a:r>
            <a:r>
              <a:rPr lang="en-US" dirty="0" err="1"/>
              <a:t>bntklm</a:t>
            </a:r>
            <a:r>
              <a:rPr lang="en-US" dirty="0"/>
              <a:t> 3ala problem w </a:t>
            </a:r>
            <a:r>
              <a:rPr lang="en-US" dirty="0" err="1"/>
              <a:t>el</a:t>
            </a:r>
            <a:r>
              <a:rPr lang="en-US" dirty="0"/>
              <a:t> motivation </a:t>
            </a:r>
            <a:r>
              <a:rPr lang="en-US" dirty="0" err="1"/>
              <a:t>el</a:t>
            </a:r>
            <a:r>
              <a:rPr lang="en-US" dirty="0"/>
              <a:t> project </a:t>
            </a:r>
            <a:r>
              <a:rPr lang="en-US" dirty="0" err="1"/>
              <a:t>aslan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07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5496bd4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5496bd4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Hena </a:t>
            </a:r>
            <a:r>
              <a:rPr lang="en-US" dirty="0" err="1"/>
              <a:t>bntklm</a:t>
            </a:r>
            <a:r>
              <a:rPr lang="en-US" dirty="0"/>
              <a:t> 3ala problem w </a:t>
            </a:r>
            <a:r>
              <a:rPr lang="en-US" dirty="0" err="1"/>
              <a:t>el</a:t>
            </a:r>
            <a:r>
              <a:rPr lang="en-US" dirty="0"/>
              <a:t> motivation </a:t>
            </a:r>
            <a:r>
              <a:rPr lang="en-US" dirty="0" err="1"/>
              <a:t>el</a:t>
            </a:r>
            <a:r>
              <a:rPr lang="en-US" dirty="0"/>
              <a:t> project </a:t>
            </a:r>
            <a:r>
              <a:rPr lang="en-US" dirty="0" err="1"/>
              <a:t>aslan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c5496bd49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c5496bd49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c5496bd49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8c5496bd49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c5496bd49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8c5496bd49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21320CC2-27EF-34B9-39BF-1041AF6DC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c5496bd49_0_580:notes">
            <a:extLst>
              <a:ext uri="{FF2B5EF4-FFF2-40B4-BE49-F238E27FC236}">
                <a16:creationId xmlns:a16="http://schemas.microsoft.com/office/drawing/2014/main" id="{65751580-16F3-B845-67F7-400381873C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8c5496bd49_0_580:notes">
            <a:extLst>
              <a:ext uri="{FF2B5EF4-FFF2-40B4-BE49-F238E27FC236}">
                <a16:creationId xmlns:a16="http://schemas.microsoft.com/office/drawing/2014/main" id="{66202AB8-6002-1E88-3C09-0348128A1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488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C87C2A4E-6E2A-5984-08A3-666CDD085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c5496bd49_0_580:notes">
            <a:extLst>
              <a:ext uri="{FF2B5EF4-FFF2-40B4-BE49-F238E27FC236}">
                <a16:creationId xmlns:a16="http://schemas.microsoft.com/office/drawing/2014/main" id="{11508CC1-F83F-CAA9-154D-8B4E3820A2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8c5496bd49_0_580:notes">
            <a:extLst>
              <a:ext uri="{FF2B5EF4-FFF2-40B4-BE49-F238E27FC236}">
                <a16:creationId xmlns:a16="http://schemas.microsoft.com/office/drawing/2014/main" id="{620B6F2C-77F6-26ED-ECE5-BA9D88BC8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54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457115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title" idx="2"/>
          </p:nvPr>
        </p:nvSpPr>
        <p:spPr>
          <a:xfrm>
            <a:off x="6630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 idx="3"/>
          </p:nvPr>
        </p:nvSpPr>
        <p:spPr>
          <a:xfrm>
            <a:off x="3774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title" idx="4"/>
          </p:nvPr>
        </p:nvSpPr>
        <p:spPr>
          <a:xfrm>
            <a:off x="6630304" y="21721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5"/>
          </p:nvPr>
        </p:nvSpPr>
        <p:spPr>
          <a:xfrm>
            <a:off x="6432000" y="4059900"/>
            <a:ext cx="199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title" idx="6"/>
          </p:nvPr>
        </p:nvSpPr>
        <p:spPr>
          <a:xfrm>
            <a:off x="6432000" y="251358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 idx="7"/>
          </p:nvPr>
        </p:nvSpPr>
        <p:spPr>
          <a:xfrm>
            <a:off x="3576000" y="40599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8"/>
          </p:nvPr>
        </p:nvSpPr>
        <p:spPr>
          <a:xfrm>
            <a:off x="3774300" y="217216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 idx="9"/>
          </p:nvPr>
        </p:nvSpPr>
        <p:spPr>
          <a:xfrm>
            <a:off x="3576000" y="2513575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13"/>
          </p:nvPr>
        </p:nvSpPr>
        <p:spPr>
          <a:xfrm>
            <a:off x="918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14"/>
          </p:nvPr>
        </p:nvSpPr>
        <p:spPr>
          <a:xfrm>
            <a:off x="720000" y="40599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15"/>
          </p:nvPr>
        </p:nvSpPr>
        <p:spPr>
          <a:xfrm>
            <a:off x="918300" y="217216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16"/>
          </p:nvPr>
        </p:nvSpPr>
        <p:spPr>
          <a:xfrm>
            <a:off x="720000" y="2513575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720000" y="1554750"/>
            <a:ext cx="17778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/>
          </p:nvPr>
        </p:nvSpPr>
        <p:spPr>
          <a:xfrm>
            <a:off x="720000" y="2571750"/>
            <a:ext cx="2323800" cy="12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 Design 3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457115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4" hasCustomPrompt="1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6"/>
          </p:nvPr>
        </p:nvSpPr>
        <p:spPr>
          <a:xfrm>
            <a:off x="5711525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7" hasCustomPrompt="1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9"/>
          </p:nvPr>
        </p:nvSpPr>
        <p:spPr>
          <a:xfrm>
            <a:off x="2144600" y="2133650"/>
            <a:ext cx="21555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13" hasCustomPrompt="1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6" hasCustomPrompt="1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185325" y="2394363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4845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484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948450" y="912975"/>
            <a:ext cx="7485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720000" y="1758025"/>
            <a:ext cx="3386700" cy="28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508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5037300" y="1758025"/>
            <a:ext cx="3386700" cy="28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2" hasCustomPrompt="1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8" r:id="rId9"/>
    <p:sldLayoutId id="2147483669" r:id="rId10"/>
    <p:sldLayoutId id="2147483672" r:id="rId11"/>
    <p:sldLayoutId id="2147483673" r:id="rId12"/>
    <p:sldLayoutId id="2147483675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ctrTitle"/>
          </p:nvPr>
        </p:nvSpPr>
        <p:spPr>
          <a:xfrm>
            <a:off x="1019675" y="1216325"/>
            <a:ext cx="4898400" cy="16269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Gamification of Nutrition &amp; Healthy Eating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6" name="Google Shape;146;p35"/>
          <p:cNvSpPr txBox="1">
            <a:spLocks noGrp="1"/>
          </p:cNvSpPr>
          <p:nvPr>
            <p:ph type="subTitle" idx="1"/>
          </p:nvPr>
        </p:nvSpPr>
        <p:spPr>
          <a:xfrm>
            <a:off x="1019675" y="3929331"/>
            <a:ext cx="4760024" cy="10869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exend Deca" panose="020B0604020202020204" charset="0"/>
              </a:rPr>
              <a:t>Presented to: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exend Deca" panose="020B0604020202020204" charset="0"/>
              </a:rPr>
              <a:t>		Dr. Islam El Maddah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exend Deca" panose="020B0604020202020204" charset="0"/>
              </a:rPr>
              <a:t>		Eng. Hala Mohamed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EA2FD480-956A-BB92-D574-22A555778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6">
            <a:extLst>
              <a:ext uri="{FF2B5EF4-FFF2-40B4-BE49-F238E27FC236}">
                <a16:creationId xmlns:a16="http://schemas.microsoft.com/office/drawing/2014/main" id="{60E2FD54-3062-90EE-9914-44B34EE9D062}"/>
              </a:ext>
            </a:extLst>
          </p:cNvPr>
          <p:cNvSpPr/>
          <p:nvPr/>
        </p:nvSpPr>
        <p:spPr>
          <a:xfrm>
            <a:off x="1224643" y="1094450"/>
            <a:ext cx="2800350" cy="338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6">
            <a:extLst>
              <a:ext uri="{FF2B5EF4-FFF2-40B4-BE49-F238E27FC236}">
                <a16:creationId xmlns:a16="http://schemas.microsoft.com/office/drawing/2014/main" id="{7BB1DDC3-9E8C-0CAE-72FB-24DD3C97C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98827" y="1267709"/>
            <a:ext cx="3852600" cy="2880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>
                <a:solidFill>
                  <a:schemeClr val="bg2"/>
                </a:solidFill>
              </a:rPr>
              <a:t>As a parent, </a:t>
            </a:r>
            <a:r>
              <a:rPr lang="en-US" dirty="0"/>
              <a:t>I want meal options that cater to children so that my family eats healthier”</a:t>
            </a:r>
            <a:endParaRPr dirty="0"/>
          </a:p>
        </p:txBody>
      </p:sp>
      <p:pic>
        <p:nvPicPr>
          <p:cNvPr id="4102" name="Picture 6" descr="This contains: Cozy Family Moments: Warm Afternoons and Delicious Meals Together">
            <a:extLst>
              <a:ext uri="{FF2B5EF4-FFF2-40B4-BE49-F238E27FC236}">
                <a16:creationId xmlns:a16="http://schemas.microsoft.com/office/drawing/2014/main" id="{299B9D58-6282-7715-030C-15210B9A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96" y="1160193"/>
            <a:ext cx="2367643" cy="32570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90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C7B40214-3651-0186-6A5E-0A6CEBCB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6">
            <a:extLst>
              <a:ext uri="{FF2B5EF4-FFF2-40B4-BE49-F238E27FC236}">
                <a16:creationId xmlns:a16="http://schemas.microsoft.com/office/drawing/2014/main" id="{880399E8-72B9-4547-FB04-6688E3A59C6A}"/>
              </a:ext>
            </a:extLst>
          </p:cNvPr>
          <p:cNvSpPr/>
          <p:nvPr/>
        </p:nvSpPr>
        <p:spPr>
          <a:xfrm>
            <a:off x="1005675" y="1094450"/>
            <a:ext cx="3139500" cy="338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6">
            <a:extLst>
              <a:ext uri="{FF2B5EF4-FFF2-40B4-BE49-F238E27FC236}">
                <a16:creationId xmlns:a16="http://schemas.microsoft.com/office/drawing/2014/main" id="{EA30F31A-86AA-12DC-53FB-9EFD8F761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02629" y="833791"/>
            <a:ext cx="4161994" cy="36491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>
                <a:solidFill>
                  <a:schemeClr val="bg2"/>
                </a:solidFill>
              </a:rPr>
              <a:t>As a fitness enthusiast, </a:t>
            </a:r>
            <a:r>
              <a:rPr lang="en-US" dirty="0"/>
              <a:t>I want to see a fitness plan that complements my meals so that I reach my goals efficiently”</a:t>
            </a:r>
            <a:endParaRPr dirty="0"/>
          </a:p>
        </p:txBody>
      </p:sp>
      <p:pic>
        <p:nvPicPr>
          <p:cNvPr id="5124" name="Picture 4" descr="This may contain: two bicyclists are riding down the road in front of each other on their bikes">
            <a:extLst>
              <a:ext uri="{FF2B5EF4-FFF2-40B4-BE49-F238E27FC236}">
                <a16:creationId xmlns:a16="http://schemas.microsoft.com/office/drawing/2014/main" id="{26A5D3DB-619A-319B-8153-BDD2748EC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40" y="1223226"/>
            <a:ext cx="2519770" cy="31309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95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>
          <a:extLst>
            <a:ext uri="{FF2B5EF4-FFF2-40B4-BE49-F238E27FC236}">
              <a16:creationId xmlns:a16="http://schemas.microsoft.com/office/drawing/2014/main" id="{E526530D-DF66-D1C8-014F-796336D45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>
            <a:extLst>
              <a:ext uri="{FF2B5EF4-FFF2-40B4-BE49-F238E27FC236}">
                <a16:creationId xmlns:a16="http://schemas.microsoft.com/office/drawing/2014/main" id="{F76234E2-2D68-3D98-F00E-1DA873FE2D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7500" y="1830600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0C8C8"/>
                </a:solidFill>
              </a:rPr>
              <a:t>UML</a:t>
            </a:r>
            <a:endParaRPr dirty="0">
              <a:solidFill>
                <a:srgbClr val="20C8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8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7AE96C5C-56BB-6623-E342-BD9954EF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66" y="0"/>
            <a:ext cx="5511600" cy="513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A11A4-96BB-E805-01DD-2C05D0C6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3" y="0"/>
            <a:ext cx="76889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6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2120400" y="1830600"/>
            <a:ext cx="49032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Prototype GUI Development 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B15BCBDC-3DE4-EE8F-B287-B8A44EFB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0908A1FF-CD27-3656-2425-26A72E4B34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Log in/ sign up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822515-54E1-25AF-06B1-EDFCFFD78FB1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430B3774-2413-2AD1-9FEE-892735BB69B6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2A84DDD8-D164-1AB1-A1F1-F055FD2F8CA4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664ACFFA-2EB0-D296-45DE-C635BC8653E1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FB5FEA-175D-0961-9C27-954AC8D98A15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9B1A705-34E3-2DA1-995E-ADC4D9F92E8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086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4376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/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HomePage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7CFC51-AE00-E868-FB1A-C30F02FD5195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/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/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/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C93B72-EF6D-EEE7-507B-DD399B97E66D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AF2FF5-798F-BCCA-07C3-ED0199EA4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5788" y="544316"/>
              <a:ext cx="6303300" cy="3037868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60B2A540-25B0-BBD4-278A-14F409F4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A27D8120-1D7C-FE8E-906C-FC1A7B07FB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User Profile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C30E1A-B7F2-5E37-4B89-F94073F41E32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BB9268C1-828B-161D-7B13-1B9F4ED3A18F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187542F0-4F51-B79A-2872-A03F4FB6AD87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9C27A386-6755-6E54-8311-A660F64204ED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06325D-A3E0-101E-C369-42B53BEF6344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01774F-980E-E2A2-915B-C14CAABE48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086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47842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C48DD665-8829-EFD7-A982-76ED25D0B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EA9A7B0A-643F-8037-4681-F3E6E7F64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Reminders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0BA05C-9CDB-EA42-31DE-3126131E0F5F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DD15AB47-D41F-1993-1C08-50165B688B79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09772142-FD3D-7A9C-A04D-B4223251EFD0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F7B60C14-0BE1-B865-9269-771593E02C33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B69444-EF57-AF6A-5013-D0ECFA609904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E79052F-570F-5C6B-CA12-90949F9E1F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086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8160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FE76-E92D-69FB-5C19-9F095F0AD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03" y="574775"/>
            <a:ext cx="3386700" cy="477600"/>
          </a:xfrm>
        </p:spPr>
        <p:txBody>
          <a:bodyPr/>
          <a:lstStyle/>
          <a:p>
            <a:r>
              <a:rPr lang="en-US" sz="3600" dirty="0"/>
              <a:t>Presented by: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3D102-5378-FF20-48E2-783112943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" y="1758025"/>
            <a:ext cx="4171950" cy="2810700"/>
          </a:xfrm>
        </p:spPr>
        <p:txBody>
          <a:bodyPr/>
          <a:lstStyle/>
          <a:p>
            <a:pPr marL="127000" indent="0">
              <a:lnSpc>
                <a:spcPct val="200000"/>
              </a:lnSpc>
              <a:buNone/>
            </a:pPr>
            <a:r>
              <a:rPr lang="en-US" b="1" dirty="0">
                <a:effectLst/>
              </a:rPr>
              <a:t>Abdelrahman Mohamed Zayed          23P0094</a:t>
            </a:r>
            <a:br>
              <a:rPr lang="en-US" dirty="0"/>
            </a:br>
            <a:r>
              <a:rPr lang="en-US" b="1" dirty="0">
                <a:effectLst/>
              </a:rPr>
              <a:t>Hassan Hazem Abdelhady                    23P0415</a:t>
            </a:r>
            <a:br>
              <a:rPr lang="en-US" dirty="0"/>
            </a:br>
            <a:r>
              <a:rPr lang="en-US" b="1" dirty="0">
                <a:effectLst/>
              </a:rPr>
              <a:t>Ahmad ElSayed </a:t>
            </a:r>
            <a:r>
              <a:rPr lang="en-US" b="1" dirty="0" err="1">
                <a:effectLst/>
              </a:rPr>
              <a:t>Abdelhafez</a:t>
            </a:r>
            <a:r>
              <a:rPr lang="en-US" b="1" dirty="0">
                <a:effectLst/>
              </a:rPr>
              <a:t>                 23P0019</a:t>
            </a:r>
            <a:br>
              <a:rPr lang="en-US" dirty="0"/>
            </a:br>
            <a:r>
              <a:rPr lang="en-US" b="1" dirty="0" err="1">
                <a:effectLst/>
              </a:rPr>
              <a:t>Abdelmoneim</a:t>
            </a:r>
            <a:r>
              <a:rPr lang="en-US" b="1" dirty="0">
                <a:effectLst/>
              </a:rPr>
              <a:t> Mahmoud                       23P0015</a:t>
            </a:r>
            <a:br>
              <a:rPr lang="en-US" dirty="0"/>
            </a:br>
            <a:r>
              <a:rPr lang="en-US" b="1" dirty="0">
                <a:effectLst/>
              </a:rPr>
              <a:t>Hasan Sherif Ahmed                                23P0017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61198-D2BF-3DFA-6C8D-7AB8C587379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14901" y="1758025"/>
            <a:ext cx="4171950" cy="2810700"/>
          </a:xfrm>
        </p:spPr>
        <p:txBody>
          <a:bodyPr/>
          <a:lstStyle/>
          <a:p>
            <a:pPr marL="127000" indent="0">
              <a:lnSpc>
                <a:spcPct val="200000"/>
              </a:lnSpc>
              <a:buNone/>
              <a:tabLst>
                <a:tab pos="3314700" algn="l"/>
              </a:tabLst>
            </a:pPr>
            <a:r>
              <a:rPr lang="en-US" b="1" dirty="0"/>
              <a:t>Zeyad </a:t>
            </a:r>
            <a:r>
              <a:rPr lang="en-US" b="1" dirty="0" err="1"/>
              <a:t>AbdelMageed</a:t>
            </a:r>
            <a:r>
              <a:rPr lang="en-US" b="1" dirty="0"/>
              <a:t> Saeed                 	23P0072</a:t>
            </a:r>
            <a:br>
              <a:rPr lang="en-US" dirty="0"/>
            </a:br>
            <a:r>
              <a:rPr lang="en-US" b="1" dirty="0"/>
              <a:t>Mariam Mohamed Shemies                 	23P0178</a:t>
            </a:r>
            <a:br>
              <a:rPr lang="en-US" dirty="0"/>
            </a:br>
            <a:r>
              <a:rPr lang="en-US" b="1" dirty="0"/>
              <a:t>Jana Mohamed Wael                              	23P0200</a:t>
            </a:r>
            <a:br>
              <a:rPr lang="en-US" dirty="0"/>
            </a:br>
            <a:r>
              <a:rPr lang="en-US" b="1" dirty="0"/>
              <a:t>Habiba El-</a:t>
            </a:r>
            <a:r>
              <a:rPr lang="en-US" b="1" dirty="0" err="1"/>
              <a:t>Sabaa</a:t>
            </a:r>
            <a:r>
              <a:rPr lang="en-US" b="1" dirty="0"/>
              <a:t> Ali                                  	23P0103</a:t>
            </a:r>
            <a:br>
              <a:rPr lang="en-US" dirty="0"/>
            </a:br>
            <a:r>
              <a:rPr lang="en-US" b="1" dirty="0"/>
              <a:t>Jana Ehab Ibrahim                                   	23P0105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81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11DC0366-D48B-594C-70AA-DA84E3B41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4FF3040D-CDDC-4EE2-46BE-6F0859918E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Coach Expert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473B1-B193-788F-8A1D-8C0857299E92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FABBAB3C-D310-7E95-464D-BA3D72ED33BA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4BB00D58-C4DA-2A45-2EE9-CB2BD30CE4C2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AE74DF43-9C25-9DF5-2E34-9810117DE75D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3ED2CB-E832-B906-842C-78C80D01D036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54A5A5-CE46-8FB7-1940-FA10E1DD6FE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086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858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A4CD7203-023C-5B5F-897B-7C98E0C6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08348192-43E5-2539-ED45-97866FF2A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2" y="277659"/>
            <a:ext cx="2644757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Gamification  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37964B-CE7E-DB7A-D36D-CEA651525E82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78F25C3F-B530-5CDD-808B-EB85734769F4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D8FA7E6A-FEBB-3A2C-BEA4-9E293DBCBE5C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D8BF3862-AE0A-15DA-DF7E-FCB82CB4C561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8ED89E-5A17-BE6A-B45E-A7C29E5F1CD8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0BB02D5-22D6-16C5-4CD8-807B3FAA80D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086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0441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FC6359C4-9DB6-71C5-FAFF-5CDFB9D7B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6C1D3C1C-517C-2255-2B15-98BDE4BFA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Reports &amp; Insights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C7B726-8957-CE3A-D3A9-ED4947AA4BA6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E97E4C85-C5D5-A619-026D-E0549559DC21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DDB5B2D1-CA32-E061-4A51-404AECA61077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5D44B55F-1832-2503-E25B-808B5326F16E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0437C0-A975-5D2E-5C9D-003A22297AF8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DA23C0-13C0-0F09-B462-138B5BBC3E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671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99441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FD3FABD8-C0CD-82A0-F3D6-E43B87AD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26CBF798-A8B5-84AF-6CBC-F3BDADC99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Ingredient Sourcing 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A6D46D-F5D5-8086-03BD-CED5593DC6AF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7361FADC-3F7C-E437-B5B9-ECA6147692F8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7E704497-D15C-72EF-63E6-D146B2C7C28A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7000ABB8-E48F-D99C-38DA-772004CE356F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05CC4D-AA94-8A83-B8FC-1E1F2BDA33FB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0BF5687-35A8-BBE0-C39D-16161C0E94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086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835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88F196D3-5AAC-719C-DF8E-EE54CFBC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F1EB036D-0F6A-FF72-ABCA-B16293C3F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Nutrition Insights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A28593-74BF-8BB6-36AF-7D77B2EAA160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6AEA3F17-F4C8-A0B0-6A28-DF4ED57F734C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ED41D902-663F-CA39-3A01-9CE84E1D1D7B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AE2C117C-281A-0FA9-8276-D0860E9B27E9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DC7733-7553-E9E6-E954-D2D28AEAC6A1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2BA270-86A2-912D-7C71-F70EE82226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086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65447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947FE7E0-ABF3-07F6-9A38-0084B09C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E0B9C7AA-417A-78C2-FA7B-481B8CC21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Fitness Plan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FF4DC5-6DD7-AD2D-1EBC-575D9D417DF6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2EB020DB-948F-D493-C3D3-05A838A13D46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EE511BF0-DCA1-0E3F-E944-2F55120C0890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6AB33C43-9A28-5295-4736-FC6113565917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EE59F8-3BEE-A34F-0B7E-3F0467C0EF7E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E800DB-1468-CDD8-BF73-7ECAC63A1F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086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518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>
          <a:extLst>
            <a:ext uri="{FF2B5EF4-FFF2-40B4-BE49-F238E27FC236}">
              <a16:creationId xmlns:a16="http://schemas.microsoft.com/office/drawing/2014/main" id="{BDE9A51E-AF74-2AA9-BF58-EE57FE3E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>
            <a:extLst>
              <a:ext uri="{FF2B5EF4-FFF2-40B4-BE49-F238E27FC236}">
                <a16:creationId xmlns:a16="http://schemas.microsoft.com/office/drawing/2014/main" id="{56E64CF8-99D2-EBEA-9A48-1DE082275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3" y="277659"/>
            <a:ext cx="2200038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Challenges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65F1BB-AA5B-6964-9D66-8DF3990F3935}"/>
              </a:ext>
            </a:extLst>
          </p:cNvPr>
          <p:cNvGrpSpPr/>
          <p:nvPr/>
        </p:nvGrpSpPr>
        <p:grpSpPr>
          <a:xfrm>
            <a:off x="2539093" y="1077759"/>
            <a:ext cx="6441621" cy="3813064"/>
            <a:chOff x="2416629" y="440945"/>
            <a:chExt cx="6441621" cy="3813064"/>
          </a:xfrm>
        </p:grpSpPr>
        <p:grpSp>
          <p:nvGrpSpPr>
            <p:cNvPr id="672" name="Google Shape;672;p61">
              <a:extLst>
                <a:ext uri="{FF2B5EF4-FFF2-40B4-BE49-F238E27FC236}">
                  <a16:creationId xmlns:a16="http://schemas.microsoft.com/office/drawing/2014/main" id="{AB153069-98E1-725B-54E1-DB929786984E}"/>
                </a:ext>
              </a:extLst>
            </p:cNvPr>
            <p:cNvGrpSpPr/>
            <p:nvPr/>
          </p:nvGrpSpPr>
          <p:grpSpPr>
            <a:xfrm>
              <a:off x="4768501" y="3685555"/>
              <a:ext cx="1737873" cy="568454"/>
              <a:chOff x="5222441" y="3659335"/>
              <a:chExt cx="1472438" cy="556099"/>
            </a:xfrm>
          </p:grpSpPr>
          <p:sp>
            <p:nvSpPr>
              <p:cNvPr id="674" name="Google Shape;674;p61">
                <a:extLst>
                  <a:ext uri="{FF2B5EF4-FFF2-40B4-BE49-F238E27FC236}">
                    <a16:creationId xmlns:a16="http://schemas.microsoft.com/office/drawing/2014/main" id="{DA51B22F-620D-5401-74EA-950217AF7F92}"/>
                  </a:ext>
                </a:extLst>
              </p:cNvPr>
              <p:cNvSpPr/>
              <p:nvPr/>
            </p:nvSpPr>
            <p:spPr>
              <a:xfrm>
                <a:off x="5222441" y="3659335"/>
                <a:ext cx="1472438" cy="556099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76" name="Google Shape;676;p61">
                <a:extLst>
                  <a:ext uri="{FF2B5EF4-FFF2-40B4-BE49-F238E27FC236}">
                    <a16:creationId xmlns:a16="http://schemas.microsoft.com/office/drawing/2014/main" id="{4DA816C8-DE36-04DF-02DA-6179790D7447}"/>
                  </a:ext>
                </a:extLst>
              </p:cNvPr>
              <p:cNvCxnSpPr/>
              <p:nvPr/>
            </p:nvCxnSpPr>
            <p:spPr>
              <a:xfrm>
                <a:off x="5238353" y="4162783"/>
                <a:ext cx="145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FCBD05-C5B3-EB7F-EF45-89B08152A0B6}"/>
                </a:ext>
              </a:extLst>
            </p:cNvPr>
            <p:cNvSpPr/>
            <p:nvPr/>
          </p:nvSpPr>
          <p:spPr>
            <a:xfrm>
              <a:off x="2416629" y="440945"/>
              <a:ext cx="6441621" cy="3244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B68BF0-77A3-E75E-92C6-7AEA650D8A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01" y="1180864"/>
            <a:ext cx="6303600" cy="30384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8801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>
          <a:extLst>
            <a:ext uri="{FF2B5EF4-FFF2-40B4-BE49-F238E27FC236}">
              <a16:creationId xmlns:a16="http://schemas.microsoft.com/office/drawing/2014/main" id="{A87B7713-8DD3-EB97-C62B-A462C76B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>
            <a:extLst>
              <a:ext uri="{FF2B5EF4-FFF2-40B4-BE49-F238E27FC236}">
                <a16:creationId xmlns:a16="http://schemas.microsoft.com/office/drawing/2014/main" id="{5FFE3B12-0EEE-C231-A4D2-C5227DE34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7500" y="1830600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0C8C8"/>
                </a:solidFill>
              </a:rPr>
              <a:t>Cost Estimation</a:t>
            </a:r>
            <a:endParaRPr dirty="0">
              <a:solidFill>
                <a:srgbClr val="20C8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08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B879-3D1A-3C46-0152-87E3F5C9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89" y="600760"/>
            <a:ext cx="8424001" cy="707887"/>
          </a:xfrm>
        </p:spPr>
        <p:txBody>
          <a:bodyPr/>
          <a:lstStyle/>
          <a:p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Why We Chose the Semi-Detached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BEB56-6393-2582-D85A-FAF7AB8A7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389" y="1839908"/>
            <a:ext cx="6799597" cy="23555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Our system uses AI, making it moderately complex and technically demanding.</a:t>
            </a:r>
          </a:p>
          <a:p>
            <a:pPr>
              <a:lnSpc>
                <a:spcPct val="200000"/>
              </a:lnSpc>
            </a:pPr>
            <a:r>
              <a:rPr lang="en-US" dirty="0"/>
              <a:t>This level of complexity fits the Semi-Detached COCOMO model, ideal for medium-sized projects needing experienced developers and some supervision.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20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B879-3D1A-3C46-0152-87E3F5C9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89" y="600760"/>
            <a:ext cx="8424001" cy="707887"/>
          </a:xfrm>
        </p:spPr>
        <p:txBody>
          <a:bodyPr/>
          <a:lstStyle/>
          <a:p>
            <a:pPr algn="l"/>
            <a:r>
              <a:rPr lang="en-EG" b="1" i="0" u="none" strike="noStrike" dirty="0">
                <a:solidFill>
                  <a:schemeClr val="bg1"/>
                </a:solidFill>
                <a:effectLst/>
              </a:rPr>
              <a:t>📊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Estimation Results Using Basic COCOMO</a:t>
            </a:r>
            <a:br>
              <a:rPr lang="en-US" b="1" i="0" u="none" strike="noStrike" dirty="0">
                <a:solidFill>
                  <a:schemeClr val="bg1"/>
                </a:solidFill>
                <a:effectLst/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BEB56-6393-2582-D85A-FAF7AB8A7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389" y="1904455"/>
            <a:ext cx="6358533" cy="234994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-webkit-standard"/>
              </a:rPr>
              <a:t>E</a:t>
            </a:r>
            <a:r>
              <a:rPr lang="en-US" dirty="0"/>
              <a:t>stimated </a:t>
            </a:r>
            <a:r>
              <a:rPr lang="en-US" b="1" dirty="0"/>
              <a:t>Effort</a:t>
            </a:r>
            <a:r>
              <a:rPr lang="en-US" dirty="0"/>
              <a:t>: ~70 person-months</a:t>
            </a:r>
          </a:p>
          <a:p>
            <a:pPr>
              <a:lnSpc>
                <a:spcPct val="200000"/>
              </a:lnSpc>
            </a:pPr>
            <a:r>
              <a:rPr lang="en-US" dirty="0"/>
              <a:t>Estimated </a:t>
            </a:r>
            <a:r>
              <a:rPr lang="en-US" b="1" dirty="0"/>
              <a:t>Development Time</a:t>
            </a:r>
            <a:r>
              <a:rPr lang="en-US" dirty="0"/>
              <a:t>: ~11 months</a:t>
            </a:r>
          </a:p>
          <a:p>
            <a:pPr>
              <a:lnSpc>
                <a:spcPct val="200000"/>
              </a:lnSpc>
            </a:pPr>
            <a:r>
              <a:rPr lang="en-US" dirty="0"/>
              <a:t>Estimated </a:t>
            </a:r>
            <a:r>
              <a:rPr lang="en-US" b="1" dirty="0"/>
              <a:t>Team Size</a:t>
            </a:r>
            <a:r>
              <a:rPr lang="en-US" dirty="0"/>
              <a:t>: ~6 developers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9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</a:t>
            </a:r>
            <a:r>
              <a:rPr lang="en">
                <a:solidFill>
                  <a:srgbClr val="20C8C8"/>
                </a:solidFill>
              </a:rPr>
              <a:t>Contents</a:t>
            </a:r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title" idx="2"/>
          </p:nvPr>
        </p:nvSpPr>
        <p:spPr>
          <a:xfrm>
            <a:off x="5631425" y="1628103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b="0" dirty="0"/>
          </a:p>
        </p:txBody>
      </p:sp>
      <p:sp>
        <p:nvSpPr>
          <p:cNvPr id="165" name="Google Shape;165;p38"/>
          <p:cNvSpPr/>
          <p:nvPr/>
        </p:nvSpPr>
        <p:spPr>
          <a:xfrm>
            <a:off x="4973200" y="1508693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8"/>
          <p:cNvSpPr/>
          <p:nvPr/>
        </p:nvSpPr>
        <p:spPr>
          <a:xfrm>
            <a:off x="4973200" y="2208034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8"/>
          <p:cNvSpPr/>
          <p:nvPr/>
        </p:nvSpPr>
        <p:spPr>
          <a:xfrm>
            <a:off x="1357398" y="1523735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8"/>
          <p:cNvSpPr/>
          <p:nvPr/>
        </p:nvSpPr>
        <p:spPr>
          <a:xfrm>
            <a:off x="1357398" y="2165896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title" idx="4"/>
          </p:nvPr>
        </p:nvSpPr>
        <p:spPr>
          <a:xfrm>
            <a:off x="4893100" y="1575743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 idx="5"/>
          </p:nvPr>
        </p:nvSpPr>
        <p:spPr>
          <a:xfrm>
            <a:off x="5651711" y="2301711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Features </a:t>
            </a:r>
            <a:endParaRPr b="0" dirty="0"/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 idx="7"/>
          </p:nvPr>
        </p:nvSpPr>
        <p:spPr>
          <a:xfrm>
            <a:off x="4893100" y="2275072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5" name="Google Shape;175;p38"/>
          <p:cNvSpPr txBox="1">
            <a:spLocks noGrp="1"/>
          </p:cNvSpPr>
          <p:nvPr>
            <p:ph type="title" idx="8"/>
          </p:nvPr>
        </p:nvSpPr>
        <p:spPr>
          <a:xfrm>
            <a:off x="2015623" y="1643145"/>
            <a:ext cx="2155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>
                <a:sym typeface="Arial"/>
              </a:rPr>
              <a:t>Introduction</a:t>
            </a:r>
            <a:endParaRPr dirty="0">
              <a:sym typeface="Arial"/>
            </a:endParaRPr>
          </a:p>
        </p:txBody>
      </p:sp>
      <p:sp>
        <p:nvSpPr>
          <p:cNvPr id="176" name="Google Shape;176;p38"/>
          <p:cNvSpPr txBox="1">
            <a:spLocks noGrp="1"/>
          </p:cNvSpPr>
          <p:nvPr>
            <p:ph type="title" idx="13"/>
          </p:nvPr>
        </p:nvSpPr>
        <p:spPr>
          <a:xfrm>
            <a:off x="1277298" y="1590785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7" name="Google Shape;177;p38"/>
          <p:cNvSpPr txBox="1">
            <a:spLocks noGrp="1"/>
          </p:cNvSpPr>
          <p:nvPr>
            <p:ph type="title" idx="14"/>
          </p:nvPr>
        </p:nvSpPr>
        <p:spPr>
          <a:xfrm>
            <a:off x="1974810" y="2299996"/>
            <a:ext cx="2237125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Target Audience</a:t>
            </a:r>
            <a:br>
              <a:rPr lang="en-US" b="1" dirty="0"/>
            </a:br>
            <a:endParaRPr b="0" dirty="0"/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16"/>
          </p:nvPr>
        </p:nvSpPr>
        <p:spPr>
          <a:xfrm>
            <a:off x="1277298" y="2232934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B01AB-18F1-D08D-4D2C-B4B8B6EC7A20}"/>
              </a:ext>
            </a:extLst>
          </p:cNvPr>
          <p:cNvSpPr txBox="1"/>
          <p:nvPr/>
        </p:nvSpPr>
        <p:spPr>
          <a:xfrm>
            <a:off x="2286000" y="2033575"/>
            <a:ext cx="16790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FFFFFF"/>
              </a:buClr>
              <a:buSzPts val="2000"/>
              <a:buFont typeface="Lexend Deca"/>
              <a:buNone/>
              <a:defRPr sz="2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>
              <a:buClr>
                <a:srgbClr val="FFFFFF"/>
              </a:buClr>
              <a:buSzPts val="2000"/>
              <a:buFont typeface="Lexend Deca"/>
              <a:buNone/>
              <a:defRPr sz="2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>
              <a:buClr>
                <a:srgbClr val="FFFFFF"/>
              </a:buClr>
              <a:buSzPts val="2000"/>
              <a:buFont typeface="Lexend Deca"/>
              <a:buNone/>
              <a:defRPr sz="2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>
              <a:buClr>
                <a:srgbClr val="FFFFFF"/>
              </a:buClr>
              <a:buSzPts val="2000"/>
              <a:buFont typeface="Lexend Deca"/>
              <a:buNone/>
              <a:defRPr sz="2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>
              <a:buClr>
                <a:srgbClr val="FFFFFF"/>
              </a:buClr>
              <a:buSzPts val="2000"/>
              <a:buFont typeface="Lexend Deca"/>
              <a:buNone/>
              <a:defRPr sz="2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>
              <a:buClr>
                <a:srgbClr val="FFFFFF"/>
              </a:buClr>
              <a:buSzPts val="2000"/>
              <a:buFont typeface="Lexend Deca"/>
              <a:buNone/>
              <a:defRPr sz="2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>
              <a:buClr>
                <a:srgbClr val="FFFFFF"/>
              </a:buClr>
              <a:buSzPts val="2000"/>
              <a:buFont typeface="Lexend Deca"/>
              <a:buNone/>
              <a:defRPr sz="2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>
              <a:buClr>
                <a:srgbClr val="FFFFFF"/>
              </a:buClr>
              <a:buSzPts val="2000"/>
              <a:buFont typeface="Lexend Deca"/>
              <a:buNone/>
              <a:defRPr sz="2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>
              <a:buClr>
                <a:srgbClr val="FFFFFF"/>
              </a:buClr>
              <a:buSzPts val="2000"/>
              <a:buFont typeface="Lexend Deca"/>
              <a:buNone/>
              <a:defRPr sz="2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lang="en-US" dirty="0"/>
          </a:p>
        </p:txBody>
      </p:sp>
      <p:sp>
        <p:nvSpPr>
          <p:cNvPr id="12" name="Google Shape;166;p38">
            <a:extLst>
              <a:ext uri="{FF2B5EF4-FFF2-40B4-BE49-F238E27FC236}">
                <a16:creationId xmlns:a16="http://schemas.microsoft.com/office/drawing/2014/main" id="{685B4D52-A7EF-D0D1-BCF0-A730AFBCDB2E}"/>
              </a:ext>
            </a:extLst>
          </p:cNvPr>
          <p:cNvSpPr/>
          <p:nvPr/>
        </p:nvSpPr>
        <p:spPr>
          <a:xfrm>
            <a:off x="1357398" y="2875992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1;p38">
            <a:extLst>
              <a:ext uri="{FF2B5EF4-FFF2-40B4-BE49-F238E27FC236}">
                <a16:creationId xmlns:a16="http://schemas.microsoft.com/office/drawing/2014/main" id="{74D8B4DC-C991-B41A-E49A-F8D8BC702344}"/>
              </a:ext>
            </a:extLst>
          </p:cNvPr>
          <p:cNvSpPr txBox="1">
            <a:spLocks/>
          </p:cNvSpPr>
          <p:nvPr/>
        </p:nvSpPr>
        <p:spPr>
          <a:xfrm>
            <a:off x="1967598" y="2997347"/>
            <a:ext cx="2109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/>
              <a:t>User Stories</a:t>
            </a:r>
          </a:p>
        </p:txBody>
      </p:sp>
      <p:sp>
        <p:nvSpPr>
          <p:cNvPr id="14" name="Google Shape;173;p38">
            <a:extLst>
              <a:ext uri="{FF2B5EF4-FFF2-40B4-BE49-F238E27FC236}">
                <a16:creationId xmlns:a16="http://schemas.microsoft.com/office/drawing/2014/main" id="{8F75C354-14C7-3C57-CAAC-EFC025792DF3}"/>
              </a:ext>
            </a:extLst>
          </p:cNvPr>
          <p:cNvSpPr txBox="1">
            <a:spLocks/>
          </p:cNvSpPr>
          <p:nvPr/>
        </p:nvSpPr>
        <p:spPr>
          <a:xfrm>
            <a:off x="1277298" y="2943030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7" name="Google Shape;166;p38">
            <a:extLst>
              <a:ext uri="{FF2B5EF4-FFF2-40B4-BE49-F238E27FC236}">
                <a16:creationId xmlns:a16="http://schemas.microsoft.com/office/drawing/2014/main" id="{4C351CCB-C051-66C7-E598-87E0534818E2}"/>
              </a:ext>
            </a:extLst>
          </p:cNvPr>
          <p:cNvSpPr/>
          <p:nvPr/>
        </p:nvSpPr>
        <p:spPr>
          <a:xfrm>
            <a:off x="4973200" y="2863628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1;p38">
            <a:extLst>
              <a:ext uri="{FF2B5EF4-FFF2-40B4-BE49-F238E27FC236}">
                <a16:creationId xmlns:a16="http://schemas.microsoft.com/office/drawing/2014/main" id="{831ACBD6-9243-29B6-029A-337684524AEC}"/>
              </a:ext>
            </a:extLst>
          </p:cNvPr>
          <p:cNvSpPr txBox="1">
            <a:spLocks/>
          </p:cNvSpPr>
          <p:nvPr/>
        </p:nvSpPr>
        <p:spPr>
          <a:xfrm>
            <a:off x="5583400" y="2984983"/>
            <a:ext cx="2109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/>
              <a:t>UML Diagrams</a:t>
            </a:r>
          </a:p>
        </p:txBody>
      </p:sp>
      <p:sp>
        <p:nvSpPr>
          <p:cNvPr id="19" name="Google Shape;173;p38">
            <a:extLst>
              <a:ext uri="{FF2B5EF4-FFF2-40B4-BE49-F238E27FC236}">
                <a16:creationId xmlns:a16="http://schemas.microsoft.com/office/drawing/2014/main" id="{D52425DC-3D9E-D146-3DED-72CD22214A92}"/>
              </a:ext>
            </a:extLst>
          </p:cNvPr>
          <p:cNvSpPr txBox="1">
            <a:spLocks/>
          </p:cNvSpPr>
          <p:nvPr/>
        </p:nvSpPr>
        <p:spPr>
          <a:xfrm>
            <a:off x="4893100" y="2930666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0" name="Google Shape;166;p38">
            <a:extLst>
              <a:ext uri="{FF2B5EF4-FFF2-40B4-BE49-F238E27FC236}">
                <a16:creationId xmlns:a16="http://schemas.microsoft.com/office/drawing/2014/main" id="{E6718B47-154B-712E-B624-486EA362C159}"/>
              </a:ext>
            </a:extLst>
          </p:cNvPr>
          <p:cNvSpPr/>
          <p:nvPr/>
        </p:nvSpPr>
        <p:spPr>
          <a:xfrm>
            <a:off x="1357398" y="3545214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1;p38">
            <a:extLst>
              <a:ext uri="{FF2B5EF4-FFF2-40B4-BE49-F238E27FC236}">
                <a16:creationId xmlns:a16="http://schemas.microsoft.com/office/drawing/2014/main" id="{6CEE2BE4-CDB6-15FF-599A-F34AD0434006}"/>
              </a:ext>
            </a:extLst>
          </p:cNvPr>
          <p:cNvSpPr txBox="1">
            <a:spLocks/>
          </p:cNvSpPr>
          <p:nvPr/>
        </p:nvSpPr>
        <p:spPr>
          <a:xfrm>
            <a:off x="1967597" y="3666569"/>
            <a:ext cx="2813019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/>
              <a:t>Prototype Highlights</a:t>
            </a:r>
          </a:p>
        </p:txBody>
      </p:sp>
      <p:sp>
        <p:nvSpPr>
          <p:cNvPr id="22" name="Google Shape;173;p38">
            <a:extLst>
              <a:ext uri="{FF2B5EF4-FFF2-40B4-BE49-F238E27FC236}">
                <a16:creationId xmlns:a16="http://schemas.microsoft.com/office/drawing/2014/main" id="{9A0FAC93-D13B-6C1E-D4D4-93EB76914B14}"/>
              </a:ext>
            </a:extLst>
          </p:cNvPr>
          <p:cNvSpPr txBox="1">
            <a:spLocks/>
          </p:cNvSpPr>
          <p:nvPr/>
        </p:nvSpPr>
        <p:spPr>
          <a:xfrm>
            <a:off x="1277298" y="3612252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3" name="Google Shape;166;p38">
            <a:extLst>
              <a:ext uri="{FF2B5EF4-FFF2-40B4-BE49-F238E27FC236}">
                <a16:creationId xmlns:a16="http://schemas.microsoft.com/office/drawing/2014/main" id="{FFF81768-3839-9F96-FCF0-D980DBD50686}"/>
              </a:ext>
            </a:extLst>
          </p:cNvPr>
          <p:cNvSpPr/>
          <p:nvPr/>
        </p:nvSpPr>
        <p:spPr>
          <a:xfrm>
            <a:off x="4973200" y="3539493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71;p38">
            <a:extLst>
              <a:ext uri="{FF2B5EF4-FFF2-40B4-BE49-F238E27FC236}">
                <a16:creationId xmlns:a16="http://schemas.microsoft.com/office/drawing/2014/main" id="{5CAA92C1-C9F5-7560-3BE3-A9DEFFA491F3}"/>
              </a:ext>
            </a:extLst>
          </p:cNvPr>
          <p:cNvSpPr txBox="1">
            <a:spLocks/>
          </p:cNvSpPr>
          <p:nvPr/>
        </p:nvSpPr>
        <p:spPr>
          <a:xfrm>
            <a:off x="5583399" y="3660848"/>
            <a:ext cx="2813019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/>
              <a:t>Cost Estimation</a:t>
            </a:r>
          </a:p>
        </p:txBody>
      </p:sp>
      <p:sp>
        <p:nvSpPr>
          <p:cNvPr id="25" name="Google Shape;173;p38">
            <a:extLst>
              <a:ext uri="{FF2B5EF4-FFF2-40B4-BE49-F238E27FC236}">
                <a16:creationId xmlns:a16="http://schemas.microsoft.com/office/drawing/2014/main" id="{F04B9637-6BE8-8712-184E-E48AC1D4718E}"/>
              </a:ext>
            </a:extLst>
          </p:cNvPr>
          <p:cNvSpPr txBox="1">
            <a:spLocks/>
          </p:cNvSpPr>
          <p:nvPr/>
        </p:nvSpPr>
        <p:spPr>
          <a:xfrm>
            <a:off x="4893100" y="3606531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6" name="Google Shape;168;p38">
            <a:extLst>
              <a:ext uri="{FF2B5EF4-FFF2-40B4-BE49-F238E27FC236}">
                <a16:creationId xmlns:a16="http://schemas.microsoft.com/office/drawing/2014/main" id="{25A7758D-1857-D2DE-21DC-9341D6EA78FB}"/>
              </a:ext>
            </a:extLst>
          </p:cNvPr>
          <p:cNvSpPr/>
          <p:nvPr/>
        </p:nvSpPr>
        <p:spPr>
          <a:xfrm>
            <a:off x="1350185" y="4209319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7;p38">
            <a:extLst>
              <a:ext uri="{FF2B5EF4-FFF2-40B4-BE49-F238E27FC236}">
                <a16:creationId xmlns:a16="http://schemas.microsoft.com/office/drawing/2014/main" id="{2E2AA077-7B23-607A-4C0D-D1F53D2C4BF8}"/>
              </a:ext>
            </a:extLst>
          </p:cNvPr>
          <p:cNvSpPr txBox="1">
            <a:spLocks/>
          </p:cNvSpPr>
          <p:nvPr/>
        </p:nvSpPr>
        <p:spPr>
          <a:xfrm>
            <a:off x="1967597" y="4334719"/>
            <a:ext cx="2237125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exend Deca"/>
              <a:buNone/>
              <a:defRPr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/>
              <a:t>Conclusion</a:t>
            </a:r>
            <a:br>
              <a:rPr lang="en-US" dirty="0"/>
            </a:br>
            <a:endParaRPr lang="en-US" b="0" dirty="0"/>
          </a:p>
        </p:txBody>
      </p:sp>
      <p:sp>
        <p:nvSpPr>
          <p:cNvPr id="28" name="Google Shape;179;p38">
            <a:extLst>
              <a:ext uri="{FF2B5EF4-FFF2-40B4-BE49-F238E27FC236}">
                <a16:creationId xmlns:a16="http://schemas.microsoft.com/office/drawing/2014/main" id="{A3343BA2-C36D-55D1-1CD9-4A55FCC52F97}"/>
              </a:ext>
            </a:extLst>
          </p:cNvPr>
          <p:cNvSpPr txBox="1">
            <a:spLocks/>
          </p:cNvSpPr>
          <p:nvPr/>
        </p:nvSpPr>
        <p:spPr>
          <a:xfrm>
            <a:off x="1270085" y="4267657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710B149C-F00F-2981-3BFB-58F63FFCC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>
            <a:extLst>
              <a:ext uri="{FF2B5EF4-FFF2-40B4-BE49-F238E27FC236}">
                <a16:creationId xmlns:a16="http://schemas.microsoft.com/office/drawing/2014/main" id="{1D5F06EE-9411-B899-7F61-FCDB85231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Conclusion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7C75A91-2BBC-2010-5294-1BA3133F94BB}"/>
              </a:ext>
            </a:extLst>
          </p:cNvPr>
          <p:cNvSpPr>
            <a:spLocks noGrp="1" noChangeArrowheads="1"/>
          </p:cNvSpPr>
          <p:nvPr>
            <p:ph type="title" idx="2"/>
          </p:nvPr>
        </p:nvSpPr>
        <p:spPr bwMode="auto">
          <a:xfrm>
            <a:off x="1185863" y="2292197"/>
            <a:ext cx="6865712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ssistant" pitchFamily="2" charset="-79"/>
                <a:cs typeface="Assistant" pitchFamily="2" charset="-79"/>
              </a:rPr>
              <a:t>AI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ssistant" pitchFamily="2" charset="-79"/>
                <a:cs typeface="Assistant" pitchFamily="2" charset="-79"/>
              </a:rPr>
              <a:t>+ gamification = powerful health tool</a:t>
            </a:r>
            <a:endParaRPr lang="en-US" altLang="en-US" sz="2000" dirty="0">
              <a:solidFill>
                <a:schemeClr val="bg2">
                  <a:lumMod val="20000"/>
                  <a:lumOff val="80000"/>
                </a:schemeClr>
              </a:solidFill>
              <a:latin typeface="Assistant" pitchFamily="2" charset="-79"/>
              <a:cs typeface="Assistant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ssistant" pitchFamily="2" charset="-79"/>
                <a:cs typeface="Assistant" pitchFamily="2" charset="-79"/>
              </a:rPr>
              <a:t>Encourages long-term healthy behavior</a:t>
            </a:r>
            <a:endParaRPr lang="en-US" altLang="en-US" sz="2000" dirty="0">
              <a:solidFill>
                <a:schemeClr val="bg2">
                  <a:lumMod val="20000"/>
                  <a:lumOff val="80000"/>
                </a:schemeClr>
              </a:solidFill>
              <a:latin typeface="Assistant" pitchFamily="2" charset="-79"/>
              <a:cs typeface="Assistant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Assistant" pitchFamily="2" charset="-79"/>
                <a:cs typeface="Assistant" pitchFamily="2" charset="-79"/>
              </a:rPr>
              <a:t>Sync with wearable devices, more real-time feedback</a:t>
            </a:r>
            <a:endParaRPr lang="en-US" altLang="en-US" sz="2000" dirty="0">
              <a:solidFill>
                <a:schemeClr val="bg2">
                  <a:lumMod val="20000"/>
                  <a:lumOff val="80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5983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7FFA-B328-D891-5BC1-CC4706463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7"/>
          <p:cNvSpPr txBox="1">
            <a:spLocks noGrp="1"/>
          </p:cNvSpPr>
          <p:nvPr>
            <p:ph type="title"/>
          </p:nvPr>
        </p:nvSpPr>
        <p:spPr>
          <a:xfrm>
            <a:off x="1951622" y="1552370"/>
            <a:ext cx="5240754" cy="10193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Thank You!</a:t>
            </a:r>
            <a:endParaRPr sz="80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48" name="Google Shape;748;p67"/>
          <p:cNvSpPr txBox="1">
            <a:spLocks/>
          </p:cNvSpPr>
          <p:nvPr/>
        </p:nvSpPr>
        <p:spPr>
          <a:xfrm>
            <a:off x="3363749" y="2620733"/>
            <a:ext cx="2416500" cy="3917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Do you have any questions?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8082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3C1FA-3CEC-4DCC-387C-902E03A6B595}"/>
              </a:ext>
            </a:extLst>
          </p:cNvPr>
          <p:cNvSpPr>
            <a:spLocks noGrp="1" noChangeArrowheads="1"/>
          </p:cNvSpPr>
          <p:nvPr>
            <p:ph type="title" idx="2"/>
          </p:nvPr>
        </p:nvSpPr>
        <p:spPr bwMode="auto">
          <a:xfrm>
            <a:off x="1185863" y="2292197"/>
            <a:ext cx="6865712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ssistant" pitchFamily="2" charset="-79"/>
                <a:cs typeface="Assistant" pitchFamily="2" charset="-79"/>
              </a:rPr>
              <a:t>Rising chronic diseases (e.g., diabetes, obesity)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ssistant" pitchFamily="2" charset="-79"/>
                <a:cs typeface="Assistant" pitchFamily="2" charset="-79"/>
              </a:rPr>
              <a:t>People need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ssistant" pitchFamily="2" charset="-79"/>
                <a:cs typeface="Assistant" pitchFamily="2" charset="-79"/>
              </a:rPr>
              <a:t>sustainable, fun, and personalized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ssistant" pitchFamily="2" charset="-79"/>
                <a:cs typeface="Assistant" pitchFamily="2" charset="-79"/>
              </a:rPr>
              <a:t>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ssistant" pitchFamily="2" charset="-79"/>
                <a:cs typeface="Assistant" pitchFamily="2" charset="-79"/>
              </a:rPr>
              <a:t>We aim to promote healthy habits through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ssistant" pitchFamily="2" charset="-79"/>
                <a:cs typeface="Assistant" pitchFamily="2" charset="-79"/>
              </a:rPr>
              <a:t>AI + Gamification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latin typeface="Assistant" pitchFamily="2" charset="-79"/>
              <a:cs typeface="Assistant" pitchFamily="2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Objectives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27" name="Google Shape;627;p60"/>
          <p:cNvSpPr txBox="1">
            <a:spLocks noGrp="1"/>
          </p:cNvSpPr>
          <p:nvPr>
            <p:ph type="title" idx="5"/>
          </p:nvPr>
        </p:nvSpPr>
        <p:spPr>
          <a:xfrm>
            <a:off x="6611624" y="4315372"/>
            <a:ext cx="199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Customized reminders </a:t>
            </a:r>
            <a:endParaRPr dirty="0"/>
          </a:p>
        </p:txBody>
      </p:sp>
      <p:sp>
        <p:nvSpPr>
          <p:cNvPr id="628" name="Google Shape;628;p60"/>
          <p:cNvSpPr txBox="1">
            <a:spLocks noGrp="1"/>
          </p:cNvSpPr>
          <p:nvPr>
            <p:ph type="title" idx="6"/>
          </p:nvPr>
        </p:nvSpPr>
        <p:spPr>
          <a:xfrm>
            <a:off x="6521446" y="236280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Ingredient sourcing using geolocation</a:t>
            </a:r>
            <a:endParaRPr dirty="0"/>
          </a:p>
        </p:txBody>
      </p:sp>
      <p:sp>
        <p:nvSpPr>
          <p:cNvPr id="629" name="Google Shape;629;p60"/>
          <p:cNvSpPr txBox="1">
            <a:spLocks noGrp="1"/>
          </p:cNvSpPr>
          <p:nvPr>
            <p:ph type="title" idx="7"/>
          </p:nvPr>
        </p:nvSpPr>
        <p:spPr>
          <a:xfrm>
            <a:off x="3682136" y="4281345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Health Coach for feedback</a:t>
            </a:r>
            <a:endParaRPr dirty="0"/>
          </a:p>
        </p:txBody>
      </p:sp>
      <p:sp>
        <p:nvSpPr>
          <p:cNvPr id="631" name="Google Shape;631;p60"/>
          <p:cNvSpPr txBox="1">
            <a:spLocks noGrp="1"/>
          </p:cNvSpPr>
          <p:nvPr>
            <p:ph type="title" idx="9"/>
          </p:nvPr>
        </p:nvSpPr>
        <p:spPr>
          <a:xfrm>
            <a:off x="3555088" y="2365716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Gamified system with badges, streaks, levels</a:t>
            </a:r>
            <a:endParaRPr dirty="0"/>
          </a:p>
        </p:txBody>
      </p:sp>
      <p:sp>
        <p:nvSpPr>
          <p:cNvPr id="633" name="Google Shape;633;p60"/>
          <p:cNvSpPr txBox="1">
            <a:spLocks noGrp="1"/>
          </p:cNvSpPr>
          <p:nvPr>
            <p:ph type="title" idx="14"/>
          </p:nvPr>
        </p:nvSpPr>
        <p:spPr>
          <a:xfrm>
            <a:off x="590638" y="43317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Reports and insights </a:t>
            </a:r>
            <a:endParaRPr dirty="0"/>
          </a:p>
        </p:txBody>
      </p:sp>
      <p:sp>
        <p:nvSpPr>
          <p:cNvPr id="635" name="Google Shape;635;p60"/>
          <p:cNvSpPr txBox="1">
            <a:spLocks noGrp="1"/>
          </p:cNvSpPr>
          <p:nvPr>
            <p:ph type="title" idx="16"/>
          </p:nvPr>
        </p:nvSpPr>
        <p:spPr>
          <a:xfrm>
            <a:off x="557556" y="2365716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Personalized AI meal &amp; fitness plans</a:t>
            </a:r>
            <a:endParaRPr dirty="0"/>
          </a:p>
        </p:txBody>
      </p:sp>
      <p:grpSp>
        <p:nvGrpSpPr>
          <p:cNvPr id="14" name="Google Shape;9132;p79">
            <a:extLst>
              <a:ext uri="{FF2B5EF4-FFF2-40B4-BE49-F238E27FC236}">
                <a16:creationId xmlns:a16="http://schemas.microsoft.com/office/drawing/2014/main" id="{26586739-C116-1DEF-52C8-141B0A8FCC94}"/>
              </a:ext>
            </a:extLst>
          </p:cNvPr>
          <p:cNvGrpSpPr/>
          <p:nvPr/>
        </p:nvGrpSpPr>
        <p:grpSpPr>
          <a:xfrm>
            <a:off x="4325075" y="1710362"/>
            <a:ext cx="452096" cy="457013"/>
            <a:chOff x="5648375" y="1427026"/>
            <a:chExt cx="483200" cy="483125"/>
          </a:xfrm>
          <a:solidFill>
            <a:schemeClr val="bg1"/>
          </a:solidFill>
        </p:grpSpPr>
        <p:sp>
          <p:nvSpPr>
            <p:cNvPr id="15" name="Google Shape;9133;p79">
              <a:extLst>
                <a:ext uri="{FF2B5EF4-FFF2-40B4-BE49-F238E27FC236}">
                  <a16:creationId xmlns:a16="http://schemas.microsoft.com/office/drawing/2014/main" id="{B931AAAD-C4D5-22BD-DC7D-DBC5E5BE0490}"/>
                </a:ext>
              </a:extLst>
            </p:cNvPr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134;p79">
              <a:extLst>
                <a:ext uri="{FF2B5EF4-FFF2-40B4-BE49-F238E27FC236}">
                  <a16:creationId xmlns:a16="http://schemas.microsoft.com/office/drawing/2014/main" id="{8C60FF41-048C-B570-9F59-E25912F5A3B6}"/>
                </a:ext>
              </a:extLst>
            </p:cNvPr>
            <p:cNvSpPr/>
            <p:nvPr/>
          </p:nvSpPr>
          <p:spPr>
            <a:xfrm>
              <a:off x="5648375" y="1427026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oogle Shape;9034;p79">
            <a:extLst>
              <a:ext uri="{FF2B5EF4-FFF2-40B4-BE49-F238E27FC236}">
                <a16:creationId xmlns:a16="http://schemas.microsoft.com/office/drawing/2014/main" id="{520D2CA4-1BF8-B019-E064-D7CEA1B0FD93}"/>
              </a:ext>
            </a:extLst>
          </p:cNvPr>
          <p:cNvGrpSpPr/>
          <p:nvPr/>
        </p:nvGrpSpPr>
        <p:grpSpPr>
          <a:xfrm>
            <a:off x="7317979" y="1663826"/>
            <a:ext cx="452095" cy="546488"/>
            <a:chOff x="1516475" y="238075"/>
            <a:chExt cx="424650" cy="483175"/>
          </a:xfrm>
          <a:solidFill>
            <a:schemeClr val="bg1"/>
          </a:solidFill>
        </p:grpSpPr>
        <p:sp>
          <p:nvSpPr>
            <p:cNvPr id="18" name="Google Shape;9035;p79">
              <a:extLst>
                <a:ext uri="{FF2B5EF4-FFF2-40B4-BE49-F238E27FC236}">
                  <a16:creationId xmlns:a16="http://schemas.microsoft.com/office/drawing/2014/main" id="{DAE43D71-E8C9-9A7F-7F8F-4F8214371A55}"/>
                </a:ext>
              </a:extLst>
            </p:cNvPr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9" name="Google Shape;9036;p79">
              <a:extLst>
                <a:ext uri="{FF2B5EF4-FFF2-40B4-BE49-F238E27FC236}">
                  <a16:creationId xmlns:a16="http://schemas.microsoft.com/office/drawing/2014/main" id="{6667D13E-EE49-EEB4-38E1-0DE4D2332B9B}"/>
                </a:ext>
              </a:extLst>
            </p:cNvPr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9347;p80">
            <a:extLst>
              <a:ext uri="{FF2B5EF4-FFF2-40B4-BE49-F238E27FC236}">
                <a16:creationId xmlns:a16="http://schemas.microsoft.com/office/drawing/2014/main" id="{781B0B2F-4C6E-4477-72F9-686634698FC8}"/>
              </a:ext>
            </a:extLst>
          </p:cNvPr>
          <p:cNvGrpSpPr/>
          <p:nvPr/>
        </p:nvGrpSpPr>
        <p:grpSpPr>
          <a:xfrm>
            <a:off x="7368254" y="3626915"/>
            <a:ext cx="502242" cy="477600"/>
            <a:chOff x="-42804750" y="1949600"/>
            <a:chExt cx="337125" cy="316925"/>
          </a:xfrm>
          <a:solidFill>
            <a:schemeClr val="bg1"/>
          </a:solidFill>
        </p:grpSpPr>
        <p:sp>
          <p:nvSpPr>
            <p:cNvPr id="25" name="Google Shape;9348;p80">
              <a:extLst>
                <a:ext uri="{FF2B5EF4-FFF2-40B4-BE49-F238E27FC236}">
                  <a16:creationId xmlns:a16="http://schemas.microsoft.com/office/drawing/2014/main" id="{44F21ED2-264C-B56A-85F6-D954101C8E67}"/>
                </a:ext>
              </a:extLst>
            </p:cNvPr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49;p80">
              <a:extLst>
                <a:ext uri="{FF2B5EF4-FFF2-40B4-BE49-F238E27FC236}">
                  <a16:creationId xmlns:a16="http://schemas.microsoft.com/office/drawing/2014/main" id="{5D51001D-68AB-6AAF-C73A-EB919B2E9A77}"/>
                </a:ext>
              </a:extLst>
            </p:cNvPr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50;p80">
              <a:extLst>
                <a:ext uri="{FF2B5EF4-FFF2-40B4-BE49-F238E27FC236}">
                  <a16:creationId xmlns:a16="http://schemas.microsoft.com/office/drawing/2014/main" id="{53E5BD50-09C5-0FAA-ABD3-B124474989B3}"/>
                </a:ext>
              </a:extLst>
            </p:cNvPr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586;p83">
            <a:extLst>
              <a:ext uri="{FF2B5EF4-FFF2-40B4-BE49-F238E27FC236}">
                <a16:creationId xmlns:a16="http://schemas.microsoft.com/office/drawing/2014/main" id="{EAB26600-697F-D2AC-197B-CCB816EFEE8F}"/>
              </a:ext>
            </a:extLst>
          </p:cNvPr>
          <p:cNvGrpSpPr/>
          <p:nvPr/>
        </p:nvGrpSpPr>
        <p:grpSpPr>
          <a:xfrm>
            <a:off x="1327508" y="1663825"/>
            <a:ext cx="452096" cy="543600"/>
            <a:chOff x="-45270025" y="2701925"/>
            <a:chExt cx="247350" cy="300125"/>
          </a:xfrm>
          <a:solidFill>
            <a:schemeClr val="bg1"/>
          </a:solidFill>
        </p:grpSpPr>
        <p:sp>
          <p:nvSpPr>
            <p:cNvPr id="29" name="Google Shape;10587;p83">
              <a:extLst>
                <a:ext uri="{FF2B5EF4-FFF2-40B4-BE49-F238E27FC236}">
                  <a16:creationId xmlns:a16="http://schemas.microsoft.com/office/drawing/2014/main" id="{28608D10-C00D-F1BF-B389-70E0774DFC61}"/>
                </a:ext>
              </a:extLst>
            </p:cNvPr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88;p83">
              <a:extLst>
                <a:ext uri="{FF2B5EF4-FFF2-40B4-BE49-F238E27FC236}">
                  <a16:creationId xmlns:a16="http://schemas.microsoft.com/office/drawing/2014/main" id="{88B59B64-E84C-DA44-5ADB-E66968080F9B}"/>
                </a:ext>
              </a:extLst>
            </p:cNvPr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89;p83">
              <a:extLst>
                <a:ext uri="{FF2B5EF4-FFF2-40B4-BE49-F238E27FC236}">
                  <a16:creationId xmlns:a16="http://schemas.microsoft.com/office/drawing/2014/main" id="{14D62425-0BB1-645C-BF51-739BF410D932}"/>
                </a:ext>
              </a:extLst>
            </p:cNvPr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90;p83">
              <a:extLst>
                <a:ext uri="{FF2B5EF4-FFF2-40B4-BE49-F238E27FC236}">
                  <a16:creationId xmlns:a16="http://schemas.microsoft.com/office/drawing/2014/main" id="{1847D882-0CE6-6935-B154-DE76C23EB53F}"/>
                </a:ext>
              </a:extLst>
            </p:cNvPr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9606;p80">
            <a:extLst>
              <a:ext uri="{FF2B5EF4-FFF2-40B4-BE49-F238E27FC236}">
                <a16:creationId xmlns:a16="http://schemas.microsoft.com/office/drawing/2014/main" id="{5D2495A4-D4DE-C405-AF8E-EFAA9317FC68}"/>
              </a:ext>
            </a:extLst>
          </p:cNvPr>
          <p:cNvGrpSpPr/>
          <p:nvPr/>
        </p:nvGrpSpPr>
        <p:grpSpPr>
          <a:xfrm>
            <a:off x="1303212" y="3560915"/>
            <a:ext cx="502242" cy="543600"/>
            <a:chOff x="-23229925" y="1970225"/>
            <a:chExt cx="296950" cy="296175"/>
          </a:xfrm>
          <a:solidFill>
            <a:schemeClr val="bg1"/>
          </a:solidFill>
        </p:grpSpPr>
        <p:sp>
          <p:nvSpPr>
            <p:cNvPr id="34" name="Google Shape;9607;p80">
              <a:extLst>
                <a:ext uri="{FF2B5EF4-FFF2-40B4-BE49-F238E27FC236}">
                  <a16:creationId xmlns:a16="http://schemas.microsoft.com/office/drawing/2014/main" id="{4DE50BEB-0ECA-4AFC-12E3-040CA9A31B38}"/>
                </a:ext>
              </a:extLst>
            </p:cNvPr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08;p80">
              <a:extLst>
                <a:ext uri="{FF2B5EF4-FFF2-40B4-BE49-F238E27FC236}">
                  <a16:creationId xmlns:a16="http://schemas.microsoft.com/office/drawing/2014/main" id="{1AF1DF59-C8CA-1E89-BFA7-E47E27FFF37B}"/>
                </a:ext>
              </a:extLst>
            </p:cNvPr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09;p80">
              <a:extLst>
                <a:ext uri="{FF2B5EF4-FFF2-40B4-BE49-F238E27FC236}">
                  <a16:creationId xmlns:a16="http://schemas.microsoft.com/office/drawing/2014/main" id="{E5FD0BF8-68A2-7042-ECBA-DF98CA120436}"/>
                </a:ext>
              </a:extLst>
            </p:cNvPr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10;p80">
              <a:extLst>
                <a:ext uri="{FF2B5EF4-FFF2-40B4-BE49-F238E27FC236}">
                  <a16:creationId xmlns:a16="http://schemas.microsoft.com/office/drawing/2014/main" id="{5F06C54C-7A94-64F2-0CAA-4A3A7E558D0D}"/>
                </a:ext>
              </a:extLst>
            </p:cNvPr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0058;p82">
            <a:extLst>
              <a:ext uri="{FF2B5EF4-FFF2-40B4-BE49-F238E27FC236}">
                <a16:creationId xmlns:a16="http://schemas.microsoft.com/office/drawing/2014/main" id="{B351CE68-8F4A-8EBD-97F6-E9782E8DABCD}"/>
              </a:ext>
            </a:extLst>
          </p:cNvPr>
          <p:cNvSpPr/>
          <p:nvPr/>
        </p:nvSpPr>
        <p:spPr>
          <a:xfrm>
            <a:off x="4415877" y="3560915"/>
            <a:ext cx="502242" cy="543600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Target Audience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94" name="Google Shape;594;p59"/>
          <p:cNvSpPr txBox="1"/>
          <p:nvPr/>
        </p:nvSpPr>
        <p:spPr>
          <a:xfrm>
            <a:off x="6598346" y="3668761"/>
            <a:ext cx="1992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ssistant" pitchFamily="2" charset="-79"/>
                <a:cs typeface="Assistant" pitchFamily="2" charset="-79"/>
              </a:rPr>
              <a:t>Families planning nutritious meals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  <a:latin typeface="Assistant" pitchFamily="2" charset="-79"/>
              <a:ea typeface="Assistant"/>
              <a:cs typeface="Assistant" pitchFamily="2" charset="-79"/>
              <a:sym typeface="Assistant"/>
            </a:endParaRPr>
          </a:p>
        </p:txBody>
      </p:sp>
      <p:sp>
        <p:nvSpPr>
          <p:cNvPr id="595" name="Google Shape;595;p59"/>
          <p:cNvSpPr txBox="1"/>
          <p:nvPr/>
        </p:nvSpPr>
        <p:spPr>
          <a:xfrm>
            <a:off x="4750126" y="1611792"/>
            <a:ext cx="1992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ssistant" pitchFamily="2" charset="-79"/>
                <a:cs typeface="Assistant" pitchFamily="2" charset="-79"/>
              </a:rPr>
              <a:t>Busy professionals &amp; fitness enthusiasts</a:t>
            </a:r>
            <a:endParaRPr sz="1800" dirty="0">
              <a:solidFill>
                <a:schemeClr val="accent3">
                  <a:lumMod val="40000"/>
                  <a:lumOff val="60000"/>
                </a:schemeClr>
              </a:solidFill>
              <a:latin typeface="Assistant" pitchFamily="2" charset="-79"/>
              <a:ea typeface="Assistant"/>
              <a:cs typeface="Assistant" pitchFamily="2" charset="-79"/>
              <a:sym typeface="Assistant"/>
            </a:endParaRPr>
          </a:p>
        </p:txBody>
      </p:sp>
      <p:sp>
        <p:nvSpPr>
          <p:cNvPr id="596" name="Google Shape;596;p59"/>
          <p:cNvSpPr txBox="1"/>
          <p:nvPr/>
        </p:nvSpPr>
        <p:spPr>
          <a:xfrm>
            <a:off x="1054045" y="1612633"/>
            <a:ext cx="1992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ssistant" pitchFamily="2" charset="-79"/>
                <a:cs typeface="Assistant" pitchFamily="2" charset="-79"/>
              </a:rPr>
              <a:t>Health-conscious individuals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  <a:latin typeface="Assistant" pitchFamily="2" charset="-79"/>
              <a:ea typeface="Assistant"/>
              <a:cs typeface="Assistant" pitchFamily="2" charset="-79"/>
              <a:sym typeface="Assistant"/>
            </a:endParaRPr>
          </a:p>
        </p:txBody>
      </p:sp>
      <p:grpSp>
        <p:nvGrpSpPr>
          <p:cNvPr id="597" name="Google Shape;597;p59"/>
          <p:cNvGrpSpPr/>
          <p:nvPr/>
        </p:nvGrpSpPr>
        <p:grpSpPr>
          <a:xfrm>
            <a:off x="1593925" y="2171643"/>
            <a:ext cx="6456442" cy="1447232"/>
            <a:chOff x="3512551" y="2358282"/>
            <a:chExt cx="1597032" cy="378649"/>
          </a:xfrm>
        </p:grpSpPr>
        <p:grpSp>
          <p:nvGrpSpPr>
            <p:cNvPr id="598" name="Google Shape;598;p5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599" name="Google Shape;599;p5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5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59"/>
              <p:cNvCxnSpPr>
                <a:stCxn id="602" idx="6"/>
                <a:endCxn id="603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4" name="Google Shape;604;p5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605" name="Google Shape;605;p5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3" name="Google Shape;603;p5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2</a:t>
                </a:r>
                <a:endParaRPr/>
              </a:p>
            </p:txBody>
          </p:sp>
        </p:grpSp>
        <p:grpSp>
          <p:nvGrpSpPr>
            <p:cNvPr id="607" name="Google Shape;607;p5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608" name="Google Shape;608;p59"/>
              <p:cNvCxnSpPr>
                <a:stCxn id="609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10" name="Google Shape;610;p5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3</a:t>
                </a:r>
                <a:endParaRPr dirty="0"/>
              </a:p>
            </p:txBody>
          </p:sp>
        </p:grpSp>
        <p:grpSp>
          <p:nvGrpSpPr>
            <p:cNvPr id="611" name="Google Shape;611;p5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612" name="Google Shape;612;p5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13" name="Google Shape;613;p5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4</a:t>
                </a:r>
                <a:endParaRPr/>
              </a:p>
            </p:txBody>
          </p:sp>
        </p:grpSp>
        <p:grpSp>
          <p:nvGrpSpPr>
            <p:cNvPr id="615" name="Google Shape;615;p5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616" name="Google Shape;616;p59"/>
              <p:cNvCxnSpPr>
                <a:stCxn id="617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2" name="Google Shape;602;p5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1</a:t>
                </a:r>
                <a:endParaRPr sz="20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</p:grpSp>
      <p:sp>
        <p:nvSpPr>
          <p:cNvPr id="618" name="Google Shape;618;p59"/>
          <p:cNvSpPr txBox="1"/>
          <p:nvPr/>
        </p:nvSpPr>
        <p:spPr>
          <a:xfrm>
            <a:off x="2901656" y="3626989"/>
            <a:ext cx="1992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ssistant" pitchFamily="2" charset="-79"/>
                <a:cs typeface="Assistant" pitchFamily="2" charset="-79"/>
              </a:rPr>
              <a:t>Chronic condition patients</a:t>
            </a:r>
            <a:endParaRPr sz="1800" dirty="0">
              <a:solidFill>
                <a:schemeClr val="accent3">
                  <a:lumMod val="40000"/>
                  <a:lumOff val="60000"/>
                </a:schemeClr>
              </a:solidFill>
              <a:latin typeface="Assistant" pitchFamily="2" charset="-79"/>
              <a:ea typeface="Assistant"/>
              <a:cs typeface="Assistant" pitchFamily="2" charset="-79"/>
              <a:sym typeface="Assistan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3936-D515-DA17-CA29-FB81E2C4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5509B-C389-BEA8-7F3D-E45915C88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06286"/>
            <a:ext cx="6392400" cy="3262514"/>
          </a:xfrm>
        </p:spPr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AI meal &amp; fitness plan generation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Gamified rewards (points, badges)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Daily reminders &amp; motivational messages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Ingredient sourcing via nearby store APIs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Health expert feedback module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7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1830600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0C8C8"/>
                </a:solidFill>
              </a:rPr>
              <a:t>User Stories </a:t>
            </a:r>
            <a:endParaRPr dirty="0">
              <a:solidFill>
                <a:srgbClr val="20C8C8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737500" y="3402353"/>
            <a:ext cx="3669000" cy="9573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These stories guide our feature design and ensure the system is practical and personalized</a:t>
            </a:r>
            <a:endParaRPr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6"/>
          <p:cNvSpPr/>
          <p:nvPr/>
        </p:nvSpPr>
        <p:spPr>
          <a:xfrm>
            <a:off x="1005675" y="1094450"/>
            <a:ext cx="3139500" cy="338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6"/>
          <p:cNvSpPr txBox="1">
            <a:spLocks noGrp="1"/>
          </p:cNvSpPr>
          <p:nvPr>
            <p:ph type="title"/>
          </p:nvPr>
        </p:nvSpPr>
        <p:spPr>
          <a:xfrm>
            <a:off x="4572000" y="1862925"/>
            <a:ext cx="3852600" cy="14176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>
                <a:solidFill>
                  <a:schemeClr val="bg2"/>
                </a:solidFill>
              </a:rPr>
              <a:t>As a diabetic, </a:t>
            </a:r>
            <a:r>
              <a:rPr lang="en-US" dirty="0"/>
              <a:t>I want sugar-free meal suggestions”</a:t>
            </a:r>
            <a:endParaRPr dirty="0"/>
          </a:p>
        </p:txBody>
      </p:sp>
      <p:pic>
        <p:nvPicPr>
          <p:cNvPr id="3074" name="Picture 2" descr="This contains: Vitamins for lowering sugar">
            <a:extLst>
              <a:ext uri="{FF2B5EF4-FFF2-40B4-BE49-F238E27FC236}">
                <a16:creationId xmlns:a16="http://schemas.microsoft.com/office/drawing/2014/main" id="{0AB45B8C-4B07-B8C0-D9A0-EC3349625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658" y="1229602"/>
            <a:ext cx="2725534" cy="3118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434</Words>
  <Application>Microsoft Office PowerPoint</Application>
  <PresentationFormat>On-screen Show (16:9)</PresentationFormat>
  <Paragraphs>86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-webkit-standard</vt:lpstr>
      <vt:lpstr>Lexend Deca</vt:lpstr>
      <vt:lpstr>Assistant</vt:lpstr>
      <vt:lpstr>Arial</vt:lpstr>
      <vt:lpstr>Partup Presentation by Slidesgo</vt:lpstr>
      <vt:lpstr>Gamification of Nutrition &amp; Healthy Eating </vt:lpstr>
      <vt:lpstr>Presented by:</vt:lpstr>
      <vt:lpstr>Table of Contents</vt:lpstr>
      <vt:lpstr>Introduction</vt:lpstr>
      <vt:lpstr>Objectives</vt:lpstr>
      <vt:lpstr>Target Audience</vt:lpstr>
      <vt:lpstr>Key Features</vt:lpstr>
      <vt:lpstr>User Stories </vt:lpstr>
      <vt:lpstr>“As a diabetic, I want sugar-free meal suggestions”</vt:lpstr>
      <vt:lpstr>“As a parent, I want meal options that cater to children so that my family eats healthier”</vt:lpstr>
      <vt:lpstr>“As a fitness enthusiast, I want to see a fitness plan that complements my meals so that I reach my goals efficiently”</vt:lpstr>
      <vt:lpstr>UML</vt:lpstr>
      <vt:lpstr>PowerPoint Presentation</vt:lpstr>
      <vt:lpstr>PowerPoint Presentation</vt:lpstr>
      <vt:lpstr>Prototype GUI Development </vt:lpstr>
      <vt:lpstr>Log in/ sign up</vt:lpstr>
      <vt:lpstr>HomePage</vt:lpstr>
      <vt:lpstr>User Profile</vt:lpstr>
      <vt:lpstr>Reminders</vt:lpstr>
      <vt:lpstr>Coach Expert</vt:lpstr>
      <vt:lpstr>Gamification  </vt:lpstr>
      <vt:lpstr>Reports &amp; Insights</vt:lpstr>
      <vt:lpstr>Ingredient Sourcing </vt:lpstr>
      <vt:lpstr>Nutrition Insights</vt:lpstr>
      <vt:lpstr>Fitness Plan</vt:lpstr>
      <vt:lpstr>Challenges</vt:lpstr>
      <vt:lpstr>Cost Estimation</vt:lpstr>
      <vt:lpstr>Why We Chose the Semi-Detached Model</vt:lpstr>
      <vt:lpstr>📊 Estimation Results Using Basic COCOMO  </vt:lpstr>
      <vt:lpstr>Conclusion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 of Nutrition &amp; Healthy Eating </dc:title>
  <dc:creator>Jana Wael</dc:creator>
  <cp:lastModifiedBy>Jana Wael</cp:lastModifiedBy>
  <cp:revision>41</cp:revision>
  <dcterms:modified xsi:type="dcterms:W3CDTF">2025-04-25T19:37:14Z</dcterms:modified>
</cp:coreProperties>
</file>